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j6ORoOi/Lz+7eebDWr+sZ5eIQ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5c29408a4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95c29408a4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f99ac89f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f99ac89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8f99ac89f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f99ac89fe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8f99ac89fe_1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f99ac89f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8f99ac89fe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f99ac89fe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8f99ac89fe_1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f99ac89fe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8f99ac89fe_1_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5c29408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195c29408a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fca3ada4e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fca3ada4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8fca3ada4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fca3ada4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fca3ada4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8fca3ada4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fca3ada4e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fca3ada4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fca3ada4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5c29408a4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95c29408a4_0_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f99ac89fe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8f99ac89fe_1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Y2aZ4y3SZYTcbL6GOiZB_Sv2UaeheM2r/view?usp=share_link" TargetMode="External"/><Relationship Id="rId4" Type="http://schemas.openxmlformats.org/officeDocument/2006/relationships/hyperlink" Target="http://drive.google.com/file/d/1Y2aZ4y3SZYTcbL6GOiZB_Sv2UaeheM2r/view" TargetMode="External"/><Relationship Id="rId5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/>
          <p:nvPr/>
        </p:nvSpPr>
        <p:spPr>
          <a:xfrm>
            <a:off x="1771650" y="3967025"/>
            <a:ext cx="73026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Team 18: Photometer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Final Bi-Weekly Update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solidFill>
                  <a:srgbClr val="FFFFFF"/>
                </a:solidFill>
              </a:rPr>
            </a:br>
            <a:r>
              <a:rPr b="1" lang="en-US" sz="2455">
                <a:solidFill>
                  <a:srgbClr val="FFFFFF"/>
                </a:solidFill>
              </a:rPr>
              <a:t>Rigoberto Olivares, Hunter Cothran, Richard Lopez</a:t>
            </a:r>
            <a:endParaRPr b="1" sz="2455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55">
                <a:solidFill>
                  <a:srgbClr val="FFFFFF"/>
                </a:solidFill>
              </a:rPr>
            </a:br>
            <a:r>
              <a:rPr b="1" lang="en-US" sz="2455">
                <a:solidFill>
                  <a:srgbClr val="FFFFFF"/>
                </a:solidFill>
              </a:rPr>
              <a:t>Sponsor: Max Lesser</a:t>
            </a:r>
            <a:br>
              <a:rPr b="1" lang="en-US" sz="2455">
                <a:solidFill>
                  <a:srgbClr val="FFFFFF"/>
                </a:solidFill>
              </a:rPr>
            </a:br>
            <a:r>
              <a:rPr b="1" lang="en-US" sz="2455">
                <a:solidFill>
                  <a:srgbClr val="FFFFFF"/>
                </a:solidFill>
              </a:rPr>
              <a:t>TA: Rohith Ramanujam Kumar</a:t>
            </a:r>
            <a:br>
              <a:rPr b="1" lang="en-US" sz="2455">
                <a:solidFill>
                  <a:srgbClr val="FFFFFF"/>
                </a:solidFill>
              </a:rPr>
            </a:br>
            <a:endParaRPr b="1" sz="245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5c29408a4_0_5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</a:t>
            </a:r>
            <a:r>
              <a:rPr lang="en-US"/>
              <a:t>Design</a:t>
            </a:r>
            <a:r>
              <a:rPr lang="en-US"/>
              <a:t> Accomplishments</a:t>
            </a:r>
            <a:endParaRPr/>
          </a:p>
        </p:txBody>
      </p:sp>
      <p:sp>
        <p:nvSpPr>
          <p:cNvPr id="129" name="Google Shape;129;g195c29408a4_0_52"/>
          <p:cNvSpPr txBox="1"/>
          <p:nvPr>
            <p:ph idx="1" type="body"/>
          </p:nvPr>
        </p:nvSpPr>
        <p:spPr>
          <a:xfrm>
            <a:off x="381000" y="1899897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ccomplishments</a:t>
            </a:r>
            <a:endParaRPr/>
          </a:p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Designed PCB and soldered</a:t>
            </a:r>
            <a:endParaRPr/>
          </a:p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Setup the ADC</a:t>
            </a:r>
            <a:endParaRPr/>
          </a:p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Setup 7 segment gain and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Challenges:</a:t>
            </a:r>
            <a:endParaRPr/>
          </a:p>
          <a:p>
            <a:pPr indent="-374126" lvl="0" marL="342900" rtl="0" algn="l">
              <a:spcBef>
                <a:spcPts val="544"/>
              </a:spcBef>
              <a:spcAft>
                <a:spcPts val="0"/>
              </a:spcAft>
              <a:buSzPts val="3212"/>
              <a:buChar char="•"/>
            </a:pPr>
            <a:r>
              <a:rPr lang="en-US"/>
              <a:t>Switched to SPI</a:t>
            </a:r>
            <a:endParaRPr/>
          </a:p>
          <a:p>
            <a:pPr indent="-374126" lvl="0" marL="342900" rtl="0" algn="l">
              <a:spcBef>
                <a:spcPts val="544"/>
              </a:spcBef>
              <a:spcAft>
                <a:spcPts val="0"/>
              </a:spcAft>
              <a:buSzPts val="3212"/>
              <a:buChar char="•"/>
            </a:pPr>
            <a:r>
              <a:rPr lang="en-US"/>
              <a:t>PCB traces broke off</a:t>
            </a:r>
            <a:endParaRPr/>
          </a:p>
          <a:p>
            <a:pPr indent="-374126" lvl="0" marL="342900" rtl="0" algn="l">
              <a:spcBef>
                <a:spcPts val="544"/>
              </a:spcBef>
              <a:spcAft>
                <a:spcPts val="0"/>
              </a:spcAft>
              <a:buSzPts val="3212"/>
              <a:buChar char="•"/>
            </a:pPr>
            <a:r>
              <a:rPr lang="en-US"/>
              <a:t>Leg of mux broke off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f99ac89fe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8f99ac89fe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8f99ac89f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62588"/>
            <a:ext cx="4041801" cy="495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8f99ac89f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5525"/>
            <a:ext cx="3929583" cy="505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/>
              <a:t>Project Accomplishments:</a:t>
            </a:r>
            <a:endParaRPr sz="2800"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Reduced operation voltage to a level that is safe for the user of the photometer.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Photometer is able to read different voltage values at different levels of light intensity.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Overall device has a similar look to the original OPTEC design.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f99ac89fe_1_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Operation Voltage</a:t>
            </a:r>
            <a:endParaRPr/>
          </a:p>
        </p:txBody>
      </p:sp>
      <p:sp>
        <p:nvSpPr>
          <p:cNvPr id="150" name="Google Shape;150;g18f99ac89fe_1_56"/>
          <p:cNvSpPr txBox="1"/>
          <p:nvPr>
            <p:ph idx="1" type="body"/>
          </p:nvPr>
        </p:nvSpPr>
        <p:spPr>
          <a:xfrm>
            <a:off x="457200" y="2049275"/>
            <a:ext cx="36939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/>
              <a:t>Original Photometer design made us of dangerously high voltage levels.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/>
              <a:t>We have reduced the operation voltage to a safe </a:t>
            </a:r>
            <a:r>
              <a:rPr lang="en-US" sz="2600"/>
              <a:t>level while keeping the photometer functionality.</a:t>
            </a:r>
            <a:endParaRPr sz="2600"/>
          </a:p>
        </p:txBody>
      </p:sp>
      <p:pic>
        <p:nvPicPr>
          <p:cNvPr id="151" name="Google Shape;151;g18f99ac89fe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50" y="2544525"/>
            <a:ext cx="4865150" cy="29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f99ac89fe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Photometer Operation</a:t>
            </a:r>
            <a:endParaRPr/>
          </a:p>
        </p:txBody>
      </p:sp>
      <p:pic>
        <p:nvPicPr>
          <p:cNvPr id="157" name="Google Shape;157;g18f99ac89f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63" y="3346700"/>
            <a:ext cx="551587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8f99ac89f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351" y="1852873"/>
            <a:ext cx="2239626" cy="1493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g18f99ac89fe_1_0"/>
          <p:cNvCxnSpPr/>
          <p:nvPr/>
        </p:nvCxnSpPr>
        <p:spPr>
          <a:xfrm rot="10800000">
            <a:off x="3531775" y="2602650"/>
            <a:ext cx="1311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g18f99ac89fe_1_0"/>
          <p:cNvSpPr txBox="1"/>
          <p:nvPr/>
        </p:nvSpPr>
        <p:spPr>
          <a:xfrm>
            <a:off x="3864775" y="2202450"/>
            <a:ext cx="6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in.</a:t>
            </a:r>
            <a:endParaRPr/>
          </a:p>
        </p:txBody>
      </p:sp>
      <p:pic>
        <p:nvPicPr>
          <p:cNvPr id="161" name="Google Shape;161;g18f99ac89fe_1_0"/>
          <p:cNvPicPr preferRelativeResize="0"/>
          <p:nvPr/>
        </p:nvPicPr>
        <p:blipFill rotWithShape="1">
          <a:blip r:embed="rId5">
            <a:alphaModFix/>
          </a:blip>
          <a:srcRect b="12496" l="16137" r="18211" t="26213"/>
          <a:stretch/>
        </p:blipFill>
        <p:spPr>
          <a:xfrm flipH="1">
            <a:off x="2637175" y="2343250"/>
            <a:ext cx="735500" cy="5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f99ac89fe_1_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Photometer Operation</a:t>
            </a:r>
            <a:endParaRPr/>
          </a:p>
        </p:txBody>
      </p:sp>
      <p:pic>
        <p:nvPicPr>
          <p:cNvPr id="167" name="Google Shape;167;g18f99ac89fe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551" y="1852873"/>
            <a:ext cx="2239626" cy="1493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g18f99ac89fe_1_23"/>
          <p:cNvCxnSpPr/>
          <p:nvPr/>
        </p:nvCxnSpPr>
        <p:spPr>
          <a:xfrm rot="10800000">
            <a:off x="3110925" y="2592750"/>
            <a:ext cx="22065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g18f99ac89fe_1_23"/>
          <p:cNvSpPr txBox="1"/>
          <p:nvPr/>
        </p:nvSpPr>
        <p:spPr>
          <a:xfrm>
            <a:off x="3974100" y="2202450"/>
            <a:ext cx="6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/>
              <a:t> in.</a:t>
            </a:r>
            <a:endParaRPr/>
          </a:p>
        </p:txBody>
      </p:sp>
      <p:pic>
        <p:nvPicPr>
          <p:cNvPr id="170" name="Google Shape;170;g18f99ac89fe_1_23"/>
          <p:cNvPicPr preferRelativeResize="0"/>
          <p:nvPr/>
        </p:nvPicPr>
        <p:blipFill rotWithShape="1">
          <a:blip r:embed="rId4">
            <a:alphaModFix/>
          </a:blip>
          <a:srcRect b="12496" l="16137" r="18211" t="26213"/>
          <a:stretch/>
        </p:blipFill>
        <p:spPr>
          <a:xfrm flipH="1">
            <a:off x="2140225" y="2343250"/>
            <a:ext cx="735500" cy="5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8f99ac89fe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463" y="3264975"/>
            <a:ext cx="5523075" cy="34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f99ac89fe_1_4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Demo Video</a:t>
            </a:r>
            <a:endParaRPr/>
          </a:p>
        </p:txBody>
      </p:sp>
      <p:sp>
        <p:nvSpPr>
          <p:cNvPr id="177" name="Google Shape;177;g18f99ac89fe_1_47"/>
          <p:cNvSpPr txBox="1"/>
          <p:nvPr/>
        </p:nvSpPr>
        <p:spPr>
          <a:xfrm>
            <a:off x="3072013" y="58330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https://drive.google.com/file/d/1Y2aZ4y3SZYTcbL6GOiZB_Sv2UaeheM2r/view?usp=share_link</a:t>
            </a:r>
            <a:endParaRPr/>
          </a:p>
        </p:txBody>
      </p:sp>
      <p:pic>
        <p:nvPicPr>
          <p:cNvPr id="178" name="Google Shape;178;g18f99ac89fe_1_47" title="20221028_20164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175" y="1221887"/>
            <a:ext cx="5885626" cy="44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</a:t>
            </a:r>
            <a:endParaRPr/>
          </a:p>
          <a:p>
            <a:pPr indent="-35115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Char char="•"/>
            </a:pPr>
            <a:r>
              <a:rPr lang="en-US"/>
              <a:t>Multiplexing to SPI</a:t>
            </a:r>
            <a:endParaRPr/>
          </a:p>
          <a:p>
            <a:pPr indent="-351155" lvl="0" marL="342900" rtl="0" algn="l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Code Integrations</a:t>
            </a:r>
            <a:endParaRPr/>
          </a:p>
          <a:p>
            <a:pPr indent="-351155" lvl="0" marL="342900" rtl="0" algn="l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Integrate PCB into Finalized Enclosure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Current status: </a:t>
            </a:r>
            <a:endParaRPr/>
          </a:p>
          <a:p>
            <a:pPr indent="-351155" lvl="0" marL="342900" rtl="0" algn="l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Resistor value need to be resoldered</a:t>
            </a:r>
            <a:endParaRPr/>
          </a:p>
          <a:p>
            <a:pPr indent="-351155" lvl="0" marL="342900" rtl="0" algn="l">
              <a:spcBef>
                <a:spcPts val="0"/>
              </a:spcBef>
              <a:spcAft>
                <a:spcPts val="0"/>
              </a:spcAft>
              <a:buSzPct val="112500"/>
              <a:buChar char="•"/>
            </a:pPr>
            <a:r>
              <a:rPr lang="en-US"/>
              <a:t>PCB backup </a:t>
            </a:r>
            <a:r>
              <a:rPr lang="en-US"/>
              <a:t>being made</a:t>
            </a:r>
            <a:endParaRPr/>
          </a:p>
          <a:p>
            <a:pPr indent="-268922" lvl="0" marL="342900" rtl="0" algn="l">
              <a:spcBef>
                <a:spcPts val="0"/>
              </a:spcBef>
              <a:spcAft>
                <a:spcPts val="0"/>
              </a:spcAft>
              <a:buSzPct val="68750"/>
              <a:buChar char="•"/>
            </a:pPr>
            <a:r>
              <a:rPr lang="en-US"/>
              <a:t>Take measurements at Don’s telescope and compare to Optec values (variation expected)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5c29408a4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pic>
        <p:nvPicPr>
          <p:cNvPr id="66" name="Google Shape;66;g195c29408a4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26052">
            <a:off x="4920262" y="2469449"/>
            <a:ext cx="4011127" cy="349205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95c29408a4_0_1"/>
          <p:cNvSpPr txBox="1"/>
          <p:nvPr/>
        </p:nvSpPr>
        <p:spPr>
          <a:xfrm>
            <a:off x="398600" y="2049300"/>
            <a:ext cx="4532100" cy="4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7517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531"/>
              <a:buChar char="•"/>
            </a:pPr>
            <a:r>
              <a:rPr lang="en-US" sz="2350">
                <a:solidFill>
                  <a:srgbClr val="000000"/>
                </a:solidFill>
              </a:rPr>
              <a:t>Our customer Don, an astronomer at A&amp;M, desires a modern re-envisioning of an OPTEC photometer, which were designed in the 70s</a:t>
            </a:r>
            <a:endParaRPr sz="2350">
              <a:solidFill>
                <a:srgbClr val="00000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000000"/>
              </a:solidFill>
            </a:endParaRPr>
          </a:p>
          <a:p>
            <a:pPr indent="-327517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531"/>
              <a:buChar char="•"/>
            </a:pPr>
            <a:r>
              <a:rPr lang="en-US" sz="2350">
                <a:solidFill>
                  <a:srgbClr val="000000"/>
                </a:solidFill>
              </a:rPr>
              <a:t>Astronomers often make their own photometers to measure light of stars, eclipses, etc,  with photodiodes in conjunction with simple circuit components, despite ranges of possible voltages, a universal unit can be derived</a:t>
            </a:r>
            <a:endParaRPr sz="2350">
              <a:solidFill>
                <a:srgbClr val="00000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000000"/>
              </a:solidFill>
            </a:endParaRPr>
          </a:p>
          <a:p>
            <a:pPr indent="-34424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350">
                <a:solidFill>
                  <a:srgbClr val="000000"/>
                </a:solidFill>
              </a:rPr>
              <a:t>A drawback of OPTEC’s original design – photomultiplier tubes (high voltage) and the need to filter light</a:t>
            </a:r>
            <a:endParaRPr sz="23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457200" y="7907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7910" t="0"/>
          <a:stretch/>
        </p:blipFill>
        <p:spPr>
          <a:xfrm rot="-5400000">
            <a:off x="2363263" y="911537"/>
            <a:ext cx="4417475" cy="599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4"/>
          <p:cNvCxnSpPr/>
          <p:nvPr/>
        </p:nvCxnSpPr>
        <p:spPr>
          <a:xfrm>
            <a:off x="1371600" y="5059025"/>
            <a:ext cx="1123200" cy="1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4"/>
          <p:cNvCxnSpPr/>
          <p:nvPr/>
        </p:nvCxnSpPr>
        <p:spPr>
          <a:xfrm flipH="1" rot="10800000">
            <a:off x="1421300" y="5724975"/>
            <a:ext cx="1461000" cy="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4"/>
          <p:cNvCxnSpPr/>
          <p:nvPr/>
        </p:nvCxnSpPr>
        <p:spPr>
          <a:xfrm rot="10800000">
            <a:off x="6276825" y="5327375"/>
            <a:ext cx="147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4"/>
          <p:cNvCxnSpPr/>
          <p:nvPr/>
        </p:nvCxnSpPr>
        <p:spPr>
          <a:xfrm flipH="1">
            <a:off x="5345900" y="4353350"/>
            <a:ext cx="2327100" cy="3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4"/>
          <p:cNvSpPr txBox="1"/>
          <p:nvPr/>
        </p:nvSpPr>
        <p:spPr>
          <a:xfrm rot="-5400000">
            <a:off x="4110039" y="5355075"/>
            <a:ext cx="512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FF0000"/>
                </a:solidFill>
              </a:rPr>
              <a:t>{</a:t>
            </a:r>
            <a:endParaRPr sz="8200">
              <a:solidFill>
                <a:srgbClr val="FF0000"/>
              </a:solidFill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168950" y="486882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Photodiode</a:t>
            </a:r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457200" y="552982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</a:t>
            </a:r>
            <a:endParaRPr/>
          </a:p>
        </p:txBody>
      </p:sp>
      <p:sp>
        <p:nvSpPr>
          <p:cNvPr id="81" name="Google Shape;81;p4"/>
          <p:cNvSpPr txBox="1"/>
          <p:nvPr/>
        </p:nvSpPr>
        <p:spPr>
          <a:xfrm>
            <a:off x="3902750" y="627687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Input</a:t>
            </a:r>
            <a:endParaRPr/>
          </a:p>
        </p:txBody>
      </p:sp>
      <p:sp>
        <p:nvSpPr>
          <p:cNvPr id="82" name="Google Shape;82;p4"/>
          <p:cNvSpPr txBox="1"/>
          <p:nvPr/>
        </p:nvSpPr>
        <p:spPr>
          <a:xfrm>
            <a:off x="7752525" y="4062050"/>
            <a:ext cx="11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Interface</a:t>
            </a:r>
            <a:endParaRPr/>
          </a:p>
        </p:txBody>
      </p:sp>
      <p:sp>
        <p:nvSpPr>
          <p:cNvPr id="83" name="Google Shape;83;p4"/>
          <p:cNvSpPr txBox="1"/>
          <p:nvPr/>
        </p:nvSpPr>
        <p:spPr>
          <a:xfrm>
            <a:off x="7851850" y="5019575"/>
            <a:ext cx="11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Supply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 - Hunter</a:t>
            </a:r>
            <a:endParaRPr/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381000" y="1899897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Designed, tested, validated ABS plastic enclosure for photometer, photodiode securement conditions, telescope M42 attachment/weight conditions, creating holes for user interface and device interfaces with minimal light pollution</a:t>
            </a:r>
            <a:endParaRPr/>
          </a:p>
          <a:p>
            <a:pPr indent="-32766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Challenge of binding plastic/aluminum, solution found in JB Weld plastic bonding/epoxy plus super glue</a:t>
            </a:r>
            <a:endParaRPr/>
          </a:p>
          <a:p>
            <a:pPr indent="-32766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Tested various loads 250g-500g with different distribution patterns</a:t>
            </a:r>
            <a:endParaRPr/>
          </a:p>
          <a:p>
            <a:pPr indent="-258762" lvl="0" marL="342900" rtl="0" algn="l">
              <a:spcBef>
                <a:spcPts val="544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Holes dremeled for buttons</a:t>
            </a:r>
            <a:endParaRPr/>
          </a:p>
          <a:p>
            <a:pPr indent="-258762" lvl="0" marL="342900" rtl="0" algn="l">
              <a:spcBef>
                <a:spcPts val="544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Task left, final integration step, dremel slots for power/DB9/display and secure PCB in enclosure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8fca3ada4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" y="979888"/>
            <a:ext cx="4259075" cy="56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8fca3ada4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75" y="979900"/>
            <a:ext cx="4259075" cy="567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8fca3ada4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5" y="925080"/>
            <a:ext cx="4259075" cy="567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8fca3ada4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800" y="925075"/>
            <a:ext cx="4259075" cy="567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8fca3ada4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0" y="1024963"/>
            <a:ext cx="4239250" cy="564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8fca3ada4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25" y="1024975"/>
            <a:ext cx="4239250" cy="564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5c29408a4_0_5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sp>
        <p:nvSpPr>
          <p:cNvPr id="116" name="Google Shape;116;g195c29408a4_0_58"/>
          <p:cNvSpPr txBox="1"/>
          <p:nvPr>
            <p:ph idx="1" type="body"/>
          </p:nvPr>
        </p:nvSpPr>
        <p:spPr>
          <a:xfrm>
            <a:off x="381000" y="1899897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760"/>
              <a:t>Accomplishments:</a:t>
            </a:r>
            <a:endParaRPr sz="2760"/>
          </a:p>
          <a:p>
            <a:pPr indent="-3216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5"/>
              <a:buChar char="•"/>
            </a:pPr>
            <a:r>
              <a:rPr lang="en-US" sz="2760"/>
              <a:t>Implemented a protocol to </a:t>
            </a:r>
            <a:r>
              <a:rPr lang="en-US" sz="2760"/>
              <a:t>transfer</a:t>
            </a:r>
            <a:r>
              <a:rPr lang="en-US" sz="2760"/>
              <a:t> data from the Photometer.</a:t>
            </a:r>
            <a:endParaRPr sz="2760"/>
          </a:p>
          <a:p>
            <a:pPr indent="-3216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5"/>
              <a:buChar char="•"/>
            </a:pPr>
            <a:r>
              <a:rPr lang="en-US" sz="2760"/>
              <a:t>Created a power supply to power the photometer.</a:t>
            </a:r>
            <a:endParaRPr sz="2760"/>
          </a:p>
          <a:p>
            <a:pPr indent="-3216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5"/>
              <a:buChar char="•"/>
            </a:pPr>
            <a:r>
              <a:rPr lang="en-US" sz="2760"/>
              <a:t>Designed</a:t>
            </a:r>
            <a:r>
              <a:rPr lang="en-US" sz="2760"/>
              <a:t> a PCB.</a:t>
            </a:r>
            <a:endParaRPr sz="27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7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760"/>
              <a:t>Challenges:</a:t>
            </a:r>
            <a:endParaRPr sz="2760"/>
          </a:p>
          <a:p>
            <a:pPr indent="-321627" lvl="0" marL="4572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SzPts val="1465"/>
              <a:buChar char="•"/>
            </a:pPr>
            <a:r>
              <a:rPr lang="en-US" sz="2760"/>
              <a:t>Learning to work program a PIC microcontroller.</a:t>
            </a:r>
            <a:endParaRPr sz="2760"/>
          </a:p>
          <a:p>
            <a:pPr indent="-3216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65"/>
              <a:buChar char="•"/>
            </a:pPr>
            <a:r>
              <a:rPr lang="en-US" sz="2760"/>
              <a:t>Learning information </a:t>
            </a:r>
            <a:r>
              <a:rPr lang="en-US" sz="2760"/>
              <a:t>transfer</a:t>
            </a:r>
            <a:r>
              <a:rPr lang="en-US" sz="2760"/>
              <a:t> protocols such as SPI and UART.</a:t>
            </a:r>
            <a:endParaRPr sz="276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f99ac89fe_1_38"/>
          <p:cNvSpPr txBox="1"/>
          <p:nvPr>
            <p:ph type="title"/>
          </p:nvPr>
        </p:nvSpPr>
        <p:spPr>
          <a:xfrm>
            <a:off x="559925" y="7112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Photometer Protocol</a:t>
            </a:r>
            <a:endParaRPr/>
          </a:p>
        </p:txBody>
      </p:sp>
      <p:sp>
        <p:nvSpPr>
          <p:cNvPr id="122" name="Google Shape;122;g18f99ac89fe_1_38"/>
          <p:cNvSpPr txBox="1"/>
          <p:nvPr>
            <p:ph idx="1" type="body"/>
          </p:nvPr>
        </p:nvSpPr>
        <p:spPr>
          <a:xfrm>
            <a:off x="381000" y="1899900"/>
            <a:ext cx="41910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A total of f</a:t>
            </a:r>
            <a:r>
              <a:rPr lang="en-US" sz="3000"/>
              <a:t>ive commands were implemented: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SSMOD</a:t>
            </a:r>
            <a:r>
              <a:rPr lang="en-US" sz="3000"/>
              <a:t>E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SGAINn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SInnnn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SCOUNT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SMnnnn</a:t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SENDxx</a:t>
            </a:r>
            <a:endParaRPr sz="3000"/>
          </a:p>
        </p:txBody>
      </p:sp>
      <p:pic>
        <p:nvPicPr>
          <p:cNvPr id="123" name="Google Shape;123;g18f99ac89fe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125" y="1992027"/>
            <a:ext cx="32004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